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301" r:id="rId2"/>
    <p:sldId id="291" r:id="rId3"/>
    <p:sldId id="289" r:id="rId4"/>
    <p:sldId id="274" r:id="rId5"/>
    <p:sldId id="256" r:id="rId6"/>
    <p:sldId id="257" r:id="rId7"/>
    <p:sldId id="260" r:id="rId8"/>
    <p:sldId id="258" r:id="rId9"/>
    <p:sldId id="264" r:id="rId10"/>
    <p:sldId id="261" r:id="rId11"/>
    <p:sldId id="262" r:id="rId12"/>
    <p:sldId id="266" r:id="rId13"/>
    <p:sldId id="273" r:id="rId14"/>
    <p:sldId id="263" r:id="rId15"/>
    <p:sldId id="292" r:id="rId16"/>
    <p:sldId id="294" r:id="rId17"/>
    <p:sldId id="293" r:id="rId18"/>
    <p:sldId id="267" r:id="rId19"/>
    <p:sldId id="299" r:id="rId20"/>
    <p:sldId id="259" r:id="rId21"/>
    <p:sldId id="269" r:id="rId22"/>
    <p:sldId id="268" r:id="rId23"/>
    <p:sldId id="296" r:id="rId24"/>
    <p:sldId id="285" r:id="rId25"/>
    <p:sldId id="271" r:id="rId26"/>
    <p:sldId id="286" r:id="rId27"/>
    <p:sldId id="272" r:id="rId28"/>
    <p:sldId id="297" r:id="rId29"/>
    <p:sldId id="298" r:id="rId30"/>
    <p:sldId id="275" r:id="rId31"/>
    <p:sldId id="276" r:id="rId32"/>
    <p:sldId id="277" r:id="rId33"/>
    <p:sldId id="278" r:id="rId34"/>
    <p:sldId id="281" r:id="rId35"/>
    <p:sldId id="287" r:id="rId36"/>
    <p:sldId id="288" r:id="rId37"/>
    <p:sldId id="279" r:id="rId38"/>
    <p:sldId id="280" r:id="rId39"/>
    <p:sldId id="282" r:id="rId40"/>
    <p:sldId id="283" r:id="rId41"/>
    <p:sldId id="284" r:id="rId42"/>
    <p:sldId id="300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42" autoAdjust="0"/>
    <p:restoredTop sz="94667" autoAdjust="0"/>
  </p:normalViewPr>
  <p:slideViewPr>
    <p:cSldViewPr>
      <p:cViewPr varScale="1">
        <p:scale>
          <a:sx n="60" d="100"/>
          <a:sy n="60" d="100"/>
        </p:scale>
        <p:origin x="-22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23E028-F48B-448C-A002-0DC6FFF2E7B3}" type="datetimeFigureOut">
              <a:rPr lang="en-US" smtClean="0"/>
              <a:pPr/>
              <a:t>8/17/2011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BB6BB-401A-4A73-B8FF-CDAF1FA4E28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21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23</a:t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25</a:t>
            </a:fld>
            <a:endParaRPr lang="en-GB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26</a:t>
            </a:fld>
            <a:endParaRPr lang="en-GB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27</a:t>
            </a:fld>
            <a:endParaRPr lang="en-GB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28</a:t>
            </a:fld>
            <a:endParaRPr lang="en-GB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29</a:t>
            </a:fld>
            <a:endParaRPr lang="en-GB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30</a:t>
            </a:fld>
            <a:endParaRPr lang="en-GB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31</a:t>
            </a:fld>
            <a:endParaRPr lang="en-GB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32</a:t>
            </a:fld>
            <a:endParaRPr lang="en-GB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33</a:t>
            </a:fld>
            <a:endParaRPr lang="en-GB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34</a:t>
            </a:fld>
            <a:endParaRPr lang="en-GB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35</a:t>
            </a:fld>
            <a:endParaRPr lang="en-GB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36</a:t>
            </a:fld>
            <a:endParaRPr lang="en-GB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37</a:t>
            </a:fld>
            <a:endParaRPr lang="en-GB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38</a:t>
            </a:fld>
            <a:endParaRPr lang="en-GB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39</a:t>
            </a:fld>
            <a:endParaRPr lang="en-GB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40</a:t>
            </a:fld>
            <a:endParaRPr lang="en-GB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41</a:t>
            </a:fld>
            <a:endParaRPr lang="en-GB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BB6BB-401A-4A73-B8FF-CDAF1FA4E286}" type="slidenum">
              <a:rPr lang="en-GB" smtClean="0"/>
              <a:pPr/>
              <a:t>42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1981-DD4A-4C55-9868-7F847B40FEC7}" type="datetimeFigureOut">
              <a:rPr lang="en-US" smtClean="0"/>
              <a:pPr/>
              <a:t>8/17/2011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2090-D02F-41B7-9C27-A569C114209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1981-DD4A-4C55-9868-7F847B40FEC7}" type="datetimeFigureOut">
              <a:rPr lang="en-US" smtClean="0"/>
              <a:pPr/>
              <a:t>8/17/2011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2090-D02F-41B7-9C27-A569C114209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1981-DD4A-4C55-9868-7F847B40FEC7}" type="datetimeFigureOut">
              <a:rPr lang="en-US" smtClean="0"/>
              <a:pPr/>
              <a:t>8/17/2011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2090-D02F-41B7-9C27-A569C114209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1981-DD4A-4C55-9868-7F847B40FEC7}" type="datetimeFigureOut">
              <a:rPr lang="en-US" smtClean="0"/>
              <a:pPr/>
              <a:t>8/17/2011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2090-D02F-41B7-9C27-A569C114209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1981-DD4A-4C55-9868-7F847B40FEC7}" type="datetimeFigureOut">
              <a:rPr lang="en-US" smtClean="0"/>
              <a:pPr/>
              <a:t>8/17/2011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2090-D02F-41B7-9C27-A569C114209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1981-DD4A-4C55-9868-7F847B40FEC7}" type="datetimeFigureOut">
              <a:rPr lang="en-US" smtClean="0"/>
              <a:pPr/>
              <a:t>8/17/2011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2090-D02F-41B7-9C27-A569C114209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1981-DD4A-4C55-9868-7F847B40FEC7}" type="datetimeFigureOut">
              <a:rPr lang="en-US" smtClean="0"/>
              <a:pPr/>
              <a:t>8/17/2011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2090-D02F-41B7-9C27-A569C114209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1981-DD4A-4C55-9868-7F847B40FEC7}" type="datetimeFigureOut">
              <a:rPr lang="en-US" smtClean="0"/>
              <a:pPr/>
              <a:t>8/17/2011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2090-D02F-41B7-9C27-A569C114209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1981-DD4A-4C55-9868-7F847B40FEC7}" type="datetimeFigureOut">
              <a:rPr lang="en-US" smtClean="0"/>
              <a:pPr/>
              <a:t>8/17/2011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2090-D02F-41B7-9C27-A569C114209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1981-DD4A-4C55-9868-7F847B40FEC7}" type="datetimeFigureOut">
              <a:rPr lang="en-US" smtClean="0"/>
              <a:pPr/>
              <a:t>8/17/2011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2090-D02F-41B7-9C27-A569C114209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C1981-DD4A-4C55-9868-7F847B40FEC7}" type="datetimeFigureOut">
              <a:rPr lang="en-US" smtClean="0"/>
              <a:pPr/>
              <a:t>8/17/2011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42090-D02F-41B7-9C27-A569C114209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C1981-DD4A-4C55-9868-7F847B40FEC7}" type="datetimeFigureOut">
              <a:rPr lang="en-US" smtClean="0"/>
              <a:pPr/>
              <a:t>8/17/2011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42090-D02F-41B7-9C27-A569C1142097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Peter\Desktop\Talks\Talk1\Waltz.wmv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Documents%20and%20Settings\Peter\Desktop\Talks\Talk1\Circassian+Circle+&amp;%2340;Tovercirkel&amp;%2341;+Engeland.wmv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openxmlformats.org/officeDocument/2006/relationships/image" Target="../media/image24.gif"/><Relationship Id="rId7" Type="http://schemas.openxmlformats.org/officeDocument/2006/relationships/image" Target="../media/image27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gif"/><Relationship Id="rId5" Type="http://schemas.openxmlformats.org/officeDocument/2006/relationships/hyperlink" Target="http://hyperphysics.phy-astr.gsu.edu/HBASE/solids/dsem.html" TargetMode="External"/><Relationship Id="rId4" Type="http://schemas.openxmlformats.org/officeDocument/2006/relationships/image" Target="../media/image25.gif"/><Relationship Id="rId9" Type="http://schemas.openxmlformats.org/officeDocument/2006/relationships/image" Target="../media/image29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Silicon_carbide" TargetMode="External"/><Relationship Id="rId3" Type="http://schemas.openxmlformats.org/officeDocument/2006/relationships/hyperlink" Target="http://en.wikipedia.org/w/index.php?title=Transistor&amp;action=edit&amp;section=8" TargetMode="External"/><Relationship Id="rId7" Type="http://schemas.openxmlformats.org/officeDocument/2006/relationships/hyperlink" Target="http://en.wikipedia.org/wiki/Volts" TargetMode="External"/><Relationship Id="rId12" Type="http://schemas.openxmlformats.org/officeDocument/2006/relationships/hyperlink" Target="http://en.wikipedia.org/wiki/Nuclear_explosion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/index.php?title=Transistor&amp;action=edit&amp;section=9" TargetMode="External"/><Relationship Id="rId11" Type="http://schemas.openxmlformats.org/officeDocument/2006/relationships/hyperlink" Target="http://en.wikipedia.org/wiki/Electromagnetic_pulse" TargetMode="External"/><Relationship Id="rId5" Type="http://schemas.openxmlformats.org/officeDocument/2006/relationships/hyperlink" Target="http://en.wikipedia.org/wiki/Microphonics" TargetMode="External"/><Relationship Id="rId10" Type="http://schemas.openxmlformats.org/officeDocument/2006/relationships/hyperlink" Target="http://en.wikipedia.org/wiki/Electron_mobility" TargetMode="External"/><Relationship Id="rId4" Type="http://schemas.openxmlformats.org/officeDocument/2006/relationships/hyperlink" Target="http://en.wikipedia.org/wiki/Complementary-symmetry" TargetMode="External"/><Relationship Id="rId9" Type="http://schemas.openxmlformats.org/officeDocument/2006/relationships/hyperlink" Target="http://en.wikipedia.org/wiki/Televis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5" name="Content Placeholder 4" descr="SI Prefixe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143108" y="714356"/>
            <a:ext cx="10019560" cy="73581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en-GB" dirty="0" smtClean="0"/>
              <a:t>Computer chip -Microprocessor</a:t>
            </a:r>
            <a:endParaRPr lang="en-GB" dirty="0"/>
          </a:p>
        </p:txBody>
      </p:sp>
      <p:pic>
        <p:nvPicPr>
          <p:cNvPr id="3" name="Picture 2" descr="microprocessor-chip-in-package-closeup-ajh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984" y="1428736"/>
            <a:ext cx="3893745" cy="48538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COMPARISON OF PENTODE AND TRANSISTOR CHARACTERISITCS</a:t>
            </a:r>
            <a:endParaRPr lang="en-GB" sz="2800" dirty="0"/>
          </a:p>
        </p:txBody>
      </p:sp>
      <p:pic>
        <p:nvPicPr>
          <p:cNvPr id="8" name="Content Placeholder 7" descr="Bipolar Transistor Characterisitcs.pn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0" y="2357430"/>
            <a:ext cx="4038600" cy="4286279"/>
          </a:xfrm>
        </p:spPr>
      </p:pic>
      <p:sp>
        <p:nvSpPr>
          <p:cNvPr id="5" name="TextBox 4"/>
          <p:cNvSpPr txBox="1"/>
          <p:nvPr/>
        </p:nvSpPr>
        <p:spPr>
          <a:xfrm>
            <a:off x="928662" y="1714488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PENTODE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572132" y="1857364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BIPOLAR TRANSISTOR</a:t>
            </a:r>
            <a:endParaRPr lang="en-GB" dirty="0"/>
          </a:p>
        </p:txBody>
      </p:sp>
      <p:pic>
        <p:nvPicPr>
          <p:cNvPr id="10" name="Content Placeholder 9" descr="Pentode characteristics.gif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457200" y="2348880"/>
            <a:ext cx="4038600" cy="43204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SEMICONDUCTORS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solidFill>
                  <a:schemeClr val="tx1"/>
                </a:solidFill>
              </a:rPr>
              <a:t>THE MATERIALS THAT HAVE DRIVEN THE AGE OF DIGITAL COMMUNICATION.</a:t>
            </a:r>
            <a:endParaRPr lang="en-GB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THE BIG BANG!</a:t>
            </a:r>
            <a:endParaRPr lang="en-GB" sz="2800" dirty="0"/>
          </a:p>
        </p:txBody>
      </p:sp>
      <p:pic>
        <p:nvPicPr>
          <p:cNvPr id="5" name="Storm_exclamation.wav">
            <a:hlinkClick r:id="" action="ppaction://media"/>
          </p:cNvPr>
          <p:cNvPicPr>
            <a:picLocks noRot="1" noChangeAspect="1"/>
          </p:cNvPicPr>
          <p:nvPr>
            <a:wavAudioFile r:embed="rId1" name="Storm_exclamation.wav"/>
          </p:nvPr>
        </p:nvPicPr>
        <p:blipFill>
          <a:blip r:embed="rId4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4" name="Content Placeholder 3" descr="bigbang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2269866" y="1600200"/>
            <a:ext cx="4604267" cy="452596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AFTER  THE BIG BANG THERE EXISTED:</a:t>
            </a:r>
          </a:p>
          <a:p>
            <a:r>
              <a:rPr lang="en-GB" b="1" dirty="0" smtClean="0"/>
              <a:t>SUB-ATOMIC PARTICLES</a:t>
            </a:r>
          </a:p>
          <a:p>
            <a:r>
              <a:rPr lang="en-GB" b="1" dirty="0" smtClean="0"/>
              <a:t>AND</a:t>
            </a:r>
          </a:p>
          <a:p>
            <a:r>
              <a:rPr lang="en-GB" b="1" dirty="0" smtClean="0"/>
              <a:t>RADIATION</a:t>
            </a:r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82528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642918"/>
            <a:ext cx="8229600" cy="6572296"/>
          </a:xfrm>
        </p:spPr>
        <p:txBody>
          <a:bodyPr>
            <a:normAutofit/>
          </a:bodyPr>
          <a:lstStyle/>
          <a:p>
            <a:r>
              <a:rPr lang="en-GB" sz="3600" b="1" u="sng" dirty="0" smtClean="0"/>
              <a:t>THE SUB-ATOMIC PARTICLES</a:t>
            </a:r>
          </a:p>
          <a:p>
            <a:endParaRPr lang="en-GB" b="1" dirty="0"/>
          </a:p>
          <a:p>
            <a:r>
              <a:rPr lang="en-GB" b="1" dirty="0" smtClean="0"/>
              <a:t>THE ELECTRON HAS CHARGE = -1 MASS = 0</a:t>
            </a:r>
          </a:p>
          <a:p>
            <a:endParaRPr lang="en-GB" b="1" dirty="0"/>
          </a:p>
          <a:p>
            <a:endParaRPr lang="en-GB" b="1" dirty="0" smtClean="0"/>
          </a:p>
          <a:p>
            <a:r>
              <a:rPr lang="en-GB" b="1" dirty="0" smtClean="0"/>
              <a:t>THE PROTON HAS CHARGE = +1 MASS = 1</a:t>
            </a:r>
          </a:p>
          <a:p>
            <a:endParaRPr lang="en-GB" b="1" dirty="0"/>
          </a:p>
          <a:p>
            <a:endParaRPr lang="en-GB" b="1" dirty="0" smtClean="0"/>
          </a:p>
          <a:p>
            <a:r>
              <a:rPr lang="en-GB" b="1" dirty="0" smtClean="0"/>
              <a:t>THE NEUTRON HAS CHARGE = 0 MASS = 1</a:t>
            </a:r>
          </a:p>
          <a:p>
            <a:endParaRPr lang="en-GB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PERIODIC TABLE OF ELEMENTS</a:t>
            </a:r>
            <a:endParaRPr lang="en-GB" dirty="0"/>
          </a:p>
        </p:txBody>
      </p:sp>
      <p:pic>
        <p:nvPicPr>
          <p:cNvPr id="4" name="Content Placeholder 3" descr="periodic_tabl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72026" y="1158279"/>
            <a:ext cx="6728997" cy="51996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STRUCTURE OF THE ATOM</a:t>
            </a:r>
            <a:endParaRPr lang="en-GB" dirty="0"/>
          </a:p>
        </p:txBody>
      </p:sp>
      <p:pic>
        <p:nvPicPr>
          <p:cNvPr id="4" name="Content Placeholder 3" descr="Atom0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28662" y="2000240"/>
            <a:ext cx="2943225" cy="3143250"/>
          </a:xfrm>
        </p:spPr>
      </p:pic>
      <p:pic>
        <p:nvPicPr>
          <p:cNvPr id="5" name="Picture 4" descr="Atom0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2066" y="2071678"/>
            <a:ext cx="2876550" cy="2876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CRYSTALS ARE MADE UP FROM LOTS OF ATOMS</a:t>
            </a:r>
            <a:endParaRPr lang="en-GB" dirty="0"/>
          </a:p>
        </p:txBody>
      </p:sp>
      <p:pic>
        <p:nvPicPr>
          <p:cNvPr id="4" name="Content Placeholder 3" descr="Silicon Crystal_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303768" y="1600200"/>
            <a:ext cx="4536464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CRYSTALS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GROWING SILICON CRYSTALS</a:t>
            </a:r>
            <a:endParaRPr lang="en-GB" dirty="0"/>
          </a:p>
        </p:txBody>
      </p:sp>
      <p:pic>
        <p:nvPicPr>
          <p:cNvPr id="5" name="Content Placeholder 4" descr="Czochralski_1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917758"/>
            <a:ext cx="4038600" cy="3890846"/>
          </a:xfrm>
        </p:spPr>
      </p:pic>
      <p:pic>
        <p:nvPicPr>
          <p:cNvPr id="6" name="Content Placeholder 5" descr="Silicon_single_crystal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46158"/>
          </a:xfrm>
        </p:spPr>
        <p:txBody>
          <a:bodyPr>
            <a:normAutofit/>
          </a:bodyPr>
          <a:lstStyle/>
          <a:p>
            <a:r>
              <a:rPr lang="en-GB" sz="3200" dirty="0" smtClean="0"/>
              <a:t>THE ATOM CORES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642918"/>
            <a:ext cx="8229600" cy="542916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CONSISTS OF PROTONS &amp; NEUTRONS</a:t>
            </a:r>
          </a:p>
          <a:p>
            <a:endParaRPr lang="en-GB" dirty="0"/>
          </a:p>
        </p:txBody>
      </p:sp>
      <p:pic>
        <p:nvPicPr>
          <p:cNvPr id="4" name="Picture 3" descr="Stone Cairns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8951" y="1285859"/>
            <a:ext cx="8712205" cy="54179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ep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795337"/>
            <a:ext cx="3810000" cy="52673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Energy Level 1.</a:t>
            </a:r>
            <a:endParaRPr lang="en-GB" dirty="0"/>
          </a:p>
        </p:txBody>
      </p:sp>
      <p:pic>
        <p:nvPicPr>
          <p:cNvPr id="5" name="Picture 4" descr="Step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9388" y="1500174"/>
            <a:ext cx="2525076" cy="34909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29586" y="4357694"/>
            <a:ext cx="8572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FF0000"/>
                </a:solidFill>
              </a:rPr>
              <a:t>*</a:t>
            </a:r>
            <a:endParaRPr lang="en-GB" sz="5400" dirty="0">
              <a:solidFill>
                <a:srgbClr val="FF0000"/>
              </a:solidFill>
            </a:endParaRPr>
          </a:p>
        </p:txBody>
      </p:sp>
      <p:pic>
        <p:nvPicPr>
          <p:cNvPr id="9" name="Waltz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285720" y="1214422"/>
            <a:ext cx="6096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4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Energy Level 2.</a:t>
            </a:r>
            <a:endParaRPr lang="en-GB" dirty="0"/>
          </a:p>
        </p:txBody>
      </p:sp>
      <p:pic>
        <p:nvPicPr>
          <p:cNvPr id="5" name="Picture 4" descr="Step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9388" y="2071678"/>
            <a:ext cx="2266712" cy="31337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43834" y="3571876"/>
            <a:ext cx="5000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dirty="0" smtClean="0">
                <a:solidFill>
                  <a:srgbClr val="FF0000"/>
                </a:solidFill>
              </a:rPr>
              <a:t>*</a:t>
            </a:r>
            <a:endParaRPr lang="en-GB" sz="6000" dirty="0">
              <a:solidFill>
                <a:srgbClr val="FF0000"/>
              </a:solidFill>
            </a:endParaRPr>
          </a:p>
        </p:txBody>
      </p:sp>
      <p:pic>
        <p:nvPicPr>
          <p:cNvPr id="8" name="Circassian+Circle+&amp;#40;Tovercirkel&amp;#41;+Engeland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0" y="2143116"/>
            <a:ext cx="6350044" cy="3571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7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BAND GAP IN THE ENERGY LEVELS</a:t>
            </a:r>
            <a:endParaRPr lang="en-GB" dirty="0"/>
          </a:p>
        </p:txBody>
      </p:sp>
      <p:pic>
        <p:nvPicPr>
          <p:cNvPr id="7" name="Content Placeholder 6" descr="Si-band-schematic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384451" y="1600200"/>
            <a:ext cx="4375098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Hydrogen Spectrum</a:t>
            </a:r>
            <a:endParaRPr lang="en-US" dirty="0"/>
          </a:p>
        </p:txBody>
      </p:sp>
      <p:pic>
        <p:nvPicPr>
          <p:cNvPr id="4" name="Picture 3" descr="Hydrogen_transitions_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04" y="1643050"/>
            <a:ext cx="6215079" cy="4661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ELECTROMAGNETIC SPECTRUM</a:t>
            </a:r>
            <a:endParaRPr lang="en-GB" dirty="0"/>
          </a:p>
        </p:txBody>
      </p:sp>
      <p:pic>
        <p:nvPicPr>
          <p:cNvPr id="4" name="Content Placeholder 3" descr="em_spectrum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380223" y="1857364"/>
            <a:ext cx="6252203" cy="392909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8860" y="714356"/>
            <a:ext cx="39290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err="1" smtClean="0"/>
              <a:t>E</a:t>
            </a:r>
            <a:r>
              <a:rPr lang="en-GB" sz="2800" dirty="0" err="1" smtClean="0"/>
              <a:t>eV</a:t>
            </a:r>
            <a:r>
              <a:rPr lang="en-GB" sz="2800" dirty="0" smtClean="0"/>
              <a:t> = </a:t>
            </a:r>
            <a:r>
              <a:rPr lang="en-GB" sz="4800" u="sng" dirty="0" err="1" smtClean="0"/>
              <a:t>hc</a:t>
            </a:r>
            <a:endParaRPr lang="en-GB" sz="4800" u="sng" dirty="0" smtClean="0"/>
          </a:p>
          <a:p>
            <a:pPr algn="ctr"/>
            <a:r>
              <a:rPr lang="en-GB" sz="4800" dirty="0" smtClean="0"/>
              <a:t>        </a:t>
            </a:r>
            <a:r>
              <a:rPr lang="el-GR" sz="4800" dirty="0" smtClean="0"/>
              <a:t>λ</a:t>
            </a:r>
            <a:r>
              <a:rPr lang="en-GB" sz="2800" dirty="0" smtClean="0"/>
              <a:t>µm</a:t>
            </a:r>
            <a:r>
              <a:rPr lang="en-GB" sz="4800" dirty="0" smtClean="0"/>
              <a:t>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5984" y="3071810"/>
            <a:ext cx="45005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en-GB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eV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 </a:t>
            </a:r>
            <a:r>
              <a:rPr lang="en-GB" sz="2800" u="sng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1.24</a:t>
            </a:r>
          </a:p>
          <a:p>
            <a:pPr algn="ctr"/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  </a:t>
            </a:r>
            <a:r>
              <a:rPr lang="el-GR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λ</a:t>
            </a:r>
            <a:r>
              <a:rPr lang="el-GR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µ</a:t>
            </a:r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 </a:t>
            </a:r>
            <a:endParaRPr lang="en-GB" sz="4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bsSpecSi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857224" y="1714488"/>
            <a:ext cx="7632700" cy="4525963"/>
          </a:xfrm>
        </p:spPr>
      </p:pic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TRANSMISSION SPECTRUM OF SILICON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Solar Pan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4"/>
            <a:ext cx="9144000" cy="6858000"/>
          </a:xfrm>
          <a:prstGeom prst="rect">
            <a:avLst/>
          </a:prstGeom>
        </p:spPr>
      </p:pic>
      <p:pic>
        <p:nvPicPr>
          <p:cNvPr id="6" name="Picture 5" descr="Solar Power Mete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4500570"/>
            <a:ext cx="3143240" cy="23574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hyperphysics.phy-astr.gsu.edu/HBASE/solids/imgsol/dop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785794"/>
            <a:ext cx="3200400" cy="226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http://hyperphysics.phy-astr.gsu.edu/HBASE/solids/imgsol/nsem.gif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714356"/>
            <a:ext cx="2616200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ttp://hyperphysics.phy-astr.gsu.edu/HBASE/solids/imgsol/nsem2.gif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1500174"/>
            <a:ext cx="196850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http://hyperphysics.phy-astr.gsu.edu/HBASE/solids/imgsol/psem2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57620" y="3500438"/>
            <a:ext cx="22352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http://hyperphysics.phy-astr.gsu.edu/HBASE/solids/imgsol/psem.gif">
            <a:hlinkClick r:id="rId5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29388" y="4214818"/>
            <a:ext cx="2032000" cy="139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http://hyperphysics.phy-astr.gsu.edu/HBASE/solids/imgsol/bandop.gif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2844" y="3286124"/>
            <a:ext cx="40005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1928794" y="214290"/>
            <a:ext cx="635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DOPING SEMICONDUCTORS</a:t>
            </a:r>
            <a:endParaRPr lang="en-GB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PN JUNCTION</a:t>
            </a:r>
            <a:endParaRPr lang="en-GB" dirty="0"/>
          </a:p>
        </p:txBody>
      </p:sp>
      <p:pic>
        <p:nvPicPr>
          <p:cNvPr id="4" name="Content Placeholder 3" descr="pn junction band diagram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633063" y="1600200"/>
            <a:ext cx="5877874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PN DIODE CHARACTERISTICS</a:t>
            </a:r>
            <a:endParaRPr lang="en-GB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Content Placeholder 3" descr="pn diode charac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00232" y="1714488"/>
            <a:ext cx="4500594" cy="45277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BIPOLAR JUNCTION TRANSISTOR</a:t>
            </a:r>
            <a:endParaRPr lang="en-GB" dirty="0"/>
          </a:p>
        </p:txBody>
      </p:sp>
      <p:pic>
        <p:nvPicPr>
          <p:cNvPr id="4" name="Content Placeholder 3" descr="Transistor-fabrication-on-monolithic-IC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85852" y="1500174"/>
            <a:ext cx="6858048" cy="428628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aAs FET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729" y="324757"/>
            <a:ext cx="6401034" cy="6176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abrication proces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85912" y="500042"/>
            <a:ext cx="5972175" cy="5781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MANUFACTURE OF INTEGRATED CIRCUITS</a:t>
            </a:r>
            <a:endParaRPr lang="en-GB" dirty="0"/>
          </a:p>
        </p:txBody>
      </p:sp>
      <p:pic>
        <p:nvPicPr>
          <p:cNvPr id="6" name="Content Placeholder 5" descr="photoresist_application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936458" y="2356828"/>
            <a:ext cx="3080084" cy="3012707"/>
          </a:xfrm>
        </p:spPr>
      </p:pic>
      <p:pic>
        <p:nvPicPr>
          <p:cNvPr id="5" name="Content Placeholder 4" descr="mask aligner01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648200" y="2348706"/>
            <a:ext cx="4038600" cy="3028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CIRCUITS PRINTED ON A SILICON WAFER</a:t>
            </a:r>
            <a:endParaRPr lang="en-GB" dirty="0"/>
          </a:p>
        </p:txBody>
      </p:sp>
      <p:pic>
        <p:nvPicPr>
          <p:cNvPr id="4" name="Content Placeholder 3" descr="IC_Wafer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470150" y="1767681"/>
            <a:ext cx="4203700" cy="4191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TIME FOR A BREAK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0100" y="1857364"/>
            <a:ext cx="5072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σ</a:t>
            </a:r>
            <a:r>
              <a:rPr lang="en-GB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=ne µ</a:t>
            </a:r>
            <a:endParaRPr lang="en-GB" sz="4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2976" y="3357562"/>
            <a:ext cx="3429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µ=</a:t>
            </a:r>
            <a:r>
              <a:rPr lang="en-GB" sz="4800" u="sng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GB" sz="2800" u="sng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</a:t>
            </a:r>
            <a:endParaRPr lang="en-GB" sz="2800" u="sng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       </a:t>
            </a:r>
            <a:r>
              <a:rPr lang="en-GB" sz="4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</a:t>
            </a:r>
            <a:r>
              <a:rPr lang="en-GB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</a:t>
            </a:r>
            <a:endParaRPr lang="en-GB" sz="4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500042"/>
            <a:ext cx="76438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WHY ARE WE INTERESTED IN OTHER SEMICONDUCTORS ?</a:t>
            </a:r>
            <a:endParaRPr lang="en-GB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86116" y="1571612"/>
            <a:ext cx="4857784" cy="3498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MOBILITY </a:t>
            </a:r>
            <a:r>
              <a:rPr lang="en-GB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cm</a:t>
            </a:r>
            <a:r>
              <a:rPr lang="en-GB" sz="24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GB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V</a:t>
            </a:r>
            <a:r>
              <a:rPr lang="en-GB" sz="24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-1</a:t>
            </a:r>
            <a:r>
              <a:rPr lang="en-GB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</a:t>
            </a:r>
            <a:r>
              <a:rPr lang="en-GB" sz="2400" baseline="30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-1</a:t>
            </a:r>
          </a:p>
          <a:p>
            <a:pPr algn="ctr"/>
            <a:r>
              <a:rPr lang="en-GB" sz="24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N-type</a:t>
            </a:r>
          </a:p>
          <a:p>
            <a:pPr algn="ctr"/>
            <a:endParaRPr lang="en-GB" sz="24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GB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SILICON 1000</a:t>
            </a:r>
          </a:p>
          <a:p>
            <a:pPr algn="ctr"/>
            <a:endParaRPr lang="en-GB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GB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GALLIUM ARSENIDE 4000</a:t>
            </a:r>
          </a:p>
          <a:p>
            <a:pPr algn="ctr"/>
            <a:endParaRPr lang="en-GB" sz="2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en-GB" sz="20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INDIUM GALLIUM ARSENIDE 10000</a:t>
            </a:r>
          </a:p>
          <a:p>
            <a:pPr algn="ctr"/>
            <a:endParaRPr lang="en-GB" sz="2000" baseline="30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en-GB" sz="2000" baseline="300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en-GB" sz="2800" baseline="300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28596" y="642918"/>
            <a:ext cx="4040188" cy="639762"/>
          </a:xfrm>
        </p:spPr>
        <p:txBody>
          <a:bodyPr/>
          <a:lstStyle/>
          <a:p>
            <a:pPr algn="ctr"/>
            <a:r>
              <a:rPr lang="en-GB" dirty="0" smtClean="0"/>
              <a:t>SILICON INDIRECT GAP</a:t>
            </a:r>
            <a:endParaRPr lang="en-GB" dirty="0"/>
          </a:p>
        </p:txBody>
      </p:sp>
      <p:pic>
        <p:nvPicPr>
          <p:cNvPr id="11" name="Content Placeholder 10" descr="Si-band-schematic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034" y="1571612"/>
            <a:ext cx="3819578" cy="3951288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500562" y="642918"/>
            <a:ext cx="4041775" cy="639762"/>
          </a:xfrm>
        </p:spPr>
        <p:txBody>
          <a:bodyPr>
            <a:normAutofit fontScale="92500"/>
          </a:bodyPr>
          <a:lstStyle/>
          <a:p>
            <a:pPr algn="ctr"/>
            <a:r>
              <a:rPr lang="en-GB" dirty="0" smtClean="0"/>
              <a:t>GALLIUM ARSENIDE DIRECT GAP</a:t>
            </a:r>
            <a:endParaRPr lang="en-GB" dirty="0"/>
          </a:p>
        </p:txBody>
      </p:sp>
      <p:pic>
        <p:nvPicPr>
          <p:cNvPr id="12" name="Content Placeholder 11" descr="BandStructureGaAs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643438" y="1500174"/>
            <a:ext cx="3583935" cy="3951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TRANSMISSION SPECTRA OF FOUR SEMICONDUCTORS</a:t>
            </a:r>
            <a:endParaRPr lang="en-GB" sz="2800" dirty="0"/>
          </a:p>
        </p:txBody>
      </p:sp>
      <p:pic>
        <p:nvPicPr>
          <p:cNvPr id="4" name="Content Placeholder 3" descr="AbsSpec0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85353" y="1600200"/>
            <a:ext cx="7902873" cy="468631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069536" y="1369810"/>
          <a:ext cx="5004928" cy="4731028"/>
        </p:xfrm>
        <a:graphic>
          <a:graphicData uri="http://schemas.openxmlformats.org/drawingml/2006/table">
            <a:tbl>
              <a:tblPr/>
              <a:tblGrid>
                <a:gridCol w="1251232"/>
                <a:gridCol w="1251232"/>
                <a:gridCol w="1251232"/>
                <a:gridCol w="1251232"/>
              </a:tblGrid>
              <a:tr h="29028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Verdana"/>
                          <a:ea typeface="Times New Roman"/>
                          <a:cs typeface="Times New Roman"/>
                        </a:rPr>
                        <a:t>Material</a:t>
                      </a: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Verdana"/>
                          <a:ea typeface="Times New Roman"/>
                          <a:cs typeface="Times New Roman"/>
                        </a:rPr>
                        <a:t>Energy gap (eV)</a:t>
                      </a:r>
                      <a:endParaRPr lang="en-GB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800">
                        <a:latin typeface="Calibri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2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Verdana"/>
                          <a:ea typeface="Times New Roman"/>
                          <a:cs typeface="Times New Roman"/>
                        </a:rPr>
                        <a:t>0K</a:t>
                      </a:r>
                      <a:endParaRPr lang="en-GB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Verdana"/>
                          <a:ea typeface="Times New Roman"/>
                          <a:cs typeface="Times New Roman"/>
                        </a:rPr>
                        <a:t>300K</a:t>
                      </a:r>
                      <a:endParaRPr lang="en-GB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800">
                        <a:latin typeface="Calibri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Verdana"/>
                          <a:ea typeface="Times New Roman"/>
                          <a:cs typeface="Times New Roman"/>
                        </a:rPr>
                        <a:t>Si</a:t>
                      </a: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Verdana"/>
                          <a:ea typeface="Times New Roman"/>
                          <a:cs typeface="Times New Roman"/>
                        </a:rPr>
                        <a:t>1.17</a:t>
                      </a:r>
                      <a:endParaRPr lang="en-GB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Verdana"/>
                          <a:ea typeface="Times New Roman"/>
                          <a:cs typeface="Times New Roman"/>
                        </a:rPr>
                        <a:t>1.11</a:t>
                      </a:r>
                      <a:endParaRPr lang="en-GB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800">
                        <a:latin typeface="Calibri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latin typeface="Verdana"/>
                          <a:ea typeface="Times New Roman"/>
                          <a:cs typeface="Times New Roman"/>
                        </a:rPr>
                        <a:t>Ge</a:t>
                      </a: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Verdana"/>
                          <a:ea typeface="Times New Roman"/>
                          <a:cs typeface="Times New Roman"/>
                        </a:rPr>
                        <a:t>0.74</a:t>
                      </a: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latin typeface="Verdana"/>
                          <a:ea typeface="Times New Roman"/>
                          <a:cs typeface="Times New Roman"/>
                        </a:rPr>
                        <a:t>0.66</a:t>
                      </a: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800">
                        <a:latin typeface="Calibri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800">
                        <a:latin typeface="Calibri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800">
                        <a:latin typeface="Calibri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Verdana"/>
                          <a:ea typeface="Times New Roman"/>
                          <a:cs typeface="Times New Roman"/>
                        </a:rPr>
                        <a:t>InP</a:t>
                      </a:r>
                      <a:endParaRPr lang="en-GB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Verdana"/>
                          <a:ea typeface="Times New Roman"/>
                          <a:cs typeface="Times New Roman"/>
                        </a:rPr>
                        <a:t>1.42</a:t>
                      </a: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Verdana"/>
                          <a:ea typeface="Times New Roman"/>
                          <a:cs typeface="Times New Roman"/>
                        </a:rPr>
                        <a:t>1.27</a:t>
                      </a:r>
                      <a:endParaRPr lang="en-GB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800">
                        <a:latin typeface="Calibri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Verdana"/>
                          <a:ea typeface="Times New Roman"/>
                          <a:cs typeface="Times New Roman"/>
                        </a:rPr>
                        <a:t>GaP</a:t>
                      </a:r>
                      <a:endParaRPr lang="en-GB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Verdana"/>
                          <a:ea typeface="Times New Roman"/>
                          <a:cs typeface="Times New Roman"/>
                        </a:rPr>
                        <a:t>2.32</a:t>
                      </a: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Verdana"/>
                          <a:ea typeface="Times New Roman"/>
                          <a:cs typeface="Times New Roman"/>
                        </a:rPr>
                        <a:t>2.25</a:t>
                      </a:r>
                      <a:endParaRPr lang="en-GB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800">
                        <a:latin typeface="Calibri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Verdana"/>
                          <a:ea typeface="Times New Roman"/>
                          <a:cs typeface="Times New Roman"/>
                        </a:rPr>
                        <a:t>GaAs</a:t>
                      </a:r>
                      <a:endParaRPr lang="en-GB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Verdana"/>
                          <a:ea typeface="Times New Roman"/>
                          <a:cs typeface="Times New Roman"/>
                        </a:rPr>
                        <a:t>1.52</a:t>
                      </a:r>
                      <a:endParaRPr lang="en-GB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Verdana"/>
                          <a:ea typeface="Times New Roman"/>
                          <a:cs typeface="Times New Roman"/>
                        </a:rPr>
                        <a:t>1.43</a:t>
                      </a:r>
                      <a:endParaRPr lang="en-GB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800">
                        <a:latin typeface="Calibri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800">
                        <a:latin typeface="Calibri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/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 sz="1800" dirty="0"/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1800" dirty="0">
                        <a:latin typeface="Calibri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900">
                        <a:latin typeface="Calibri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900">
                        <a:latin typeface="Calibri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0286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GB" sz="900" dirty="0">
                        <a:latin typeface="Calibri"/>
                      </a:endParaRPr>
                    </a:p>
                  </a:txBody>
                  <a:tcPr marL="15640" marR="15640" marT="15640" marB="15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6802" name="Rectangle 2"/>
          <p:cNvSpPr>
            <a:spLocks noChangeArrowheads="1"/>
          </p:cNvSpPr>
          <p:nvPr/>
        </p:nvSpPr>
        <p:spPr bwMode="auto">
          <a:xfrm>
            <a:off x="0" y="-1079447"/>
            <a:ext cx="6851556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dirty="0" smtClean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        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dirty="0" smtClean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     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Semiconductor Band Gaps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2800" dirty="0" smtClean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Display</a:t>
            </a:r>
            <a:r>
              <a:rPr kumimoji="0" lang="en-GB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en-GB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BAND GAP ENGINEERING</a:t>
            </a:r>
            <a:endParaRPr lang="en-GB" dirty="0"/>
          </a:p>
        </p:txBody>
      </p:sp>
      <p:pic>
        <p:nvPicPr>
          <p:cNvPr id="6" name="Content Placeholder 5" descr="Band Gap Lattice Constant Matching01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428728" y="1643050"/>
            <a:ext cx="6286543" cy="450059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III-V MOLECULAR BEAM EPITAXY</a:t>
            </a:r>
            <a:endParaRPr lang="en-GB" sz="36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8" name="Content Placeholder 7" descr="mbe01.pn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66115" y="1600200"/>
            <a:ext cx="3620770" cy="4525963"/>
          </a:xfrm>
        </p:spPr>
      </p:pic>
      <p:pic>
        <p:nvPicPr>
          <p:cNvPr id="9" name="Content Placeholder 8" descr="MBE02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4888992" y="2528157"/>
            <a:ext cx="3557016" cy="26700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GaN</a:t>
            </a:r>
            <a:r>
              <a:rPr lang="en-GB" dirty="0" smtClean="0"/>
              <a:t> Laser Structure</a:t>
            </a:r>
            <a:endParaRPr lang="en-GB" dirty="0"/>
          </a:p>
        </p:txBody>
      </p:sp>
      <p:pic>
        <p:nvPicPr>
          <p:cNvPr id="7" name="Content Placeholder 6" descr="GaN Laser Structure_0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95006" y="1600200"/>
            <a:ext cx="4553988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UV-LASER STRUCTURE</a:t>
            </a:r>
            <a:endParaRPr lang="en-GB" dirty="0"/>
          </a:p>
        </p:txBody>
      </p:sp>
      <p:pic>
        <p:nvPicPr>
          <p:cNvPr id="4" name="Content Placeholder 3" descr="UV_Laser Structure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57016" y="1600200"/>
            <a:ext cx="4029967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THE END</a:t>
            </a:r>
            <a:endParaRPr lang="en-GB" sz="4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en-GB" b="1" dirty="0" smtClean="0"/>
              <a:t>Comparison with vacuum tubes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692696"/>
            <a:ext cx="8229600" cy="5688632"/>
          </a:xfrm>
        </p:spPr>
        <p:txBody>
          <a:bodyPr>
            <a:noAutofit/>
          </a:bodyPr>
          <a:lstStyle/>
          <a:p>
            <a:r>
              <a:rPr lang="en-GB" sz="1400" b="1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en-GB" sz="1400" b="1" dirty="0" smtClean="0">
                <a:latin typeface="Arial" pitchFamily="34" charset="0"/>
                <a:cs typeface="Arial" pitchFamily="34" charset="0"/>
                <a:hlinkClick r:id="rId3" tooltip="Edit section: Advantages"/>
              </a:rPr>
              <a:t>edit</a:t>
            </a:r>
            <a:r>
              <a:rPr lang="en-GB" sz="1400" b="1" dirty="0" smtClean="0">
                <a:latin typeface="Arial" pitchFamily="34" charset="0"/>
                <a:cs typeface="Arial" pitchFamily="34" charset="0"/>
              </a:rPr>
              <a:t>] Advantages</a:t>
            </a:r>
            <a:endParaRPr lang="en-GB" sz="1400" dirty="0" smtClean="0">
              <a:latin typeface="Arial" pitchFamily="34" charset="0"/>
              <a:cs typeface="Arial" pitchFamily="34" charset="0"/>
            </a:endParaRPr>
          </a:p>
          <a:p>
            <a:pPr lvl="0">
              <a:buNone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         Small size and minimal weight, allowing the development of miniaturized electronic devices.</a:t>
            </a:r>
          </a:p>
          <a:p>
            <a:pPr lvl="0"/>
            <a:r>
              <a:rPr lang="en-GB" sz="1400" dirty="0" smtClean="0">
                <a:latin typeface="Arial" pitchFamily="34" charset="0"/>
                <a:cs typeface="Arial" pitchFamily="34" charset="0"/>
              </a:rPr>
              <a:t>Highly automated manufacturing processes, resulting in low per-unit cost.</a:t>
            </a:r>
          </a:p>
          <a:p>
            <a:pPr lvl="0"/>
            <a:r>
              <a:rPr lang="en-GB" sz="1400" dirty="0" smtClean="0">
                <a:latin typeface="Arial" pitchFamily="34" charset="0"/>
                <a:cs typeface="Arial" pitchFamily="34" charset="0"/>
              </a:rPr>
              <a:t>Lower possible operating voltages, making transistors suitable for small, battery-powered applications.</a:t>
            </a:r>
          </a:p>
          <a:p>
            <a:pPr lvl="0"/>
            <a:r>
              <a:rPr lang="en-GB" sz="1400" dirty="0" smtClean="0">
                <a:latin typeface="Arial" pitchFamily="34" charset="0"/>
                <a:cs typeface="Arial" pitchFamily="34" charset="0"/>
              </a:rPr>
              <a:t>No warm-up period for cathode heaters required after power application.</a:t>
            </a:r>
          </a:p>
          <a:p>
            <a:pPr lvl="0"/>
            <a:r>
              <a:rPr lang="en-GB" sz="1400" dirty="0" smtClean="0">
                <a:latin typeface="Arial" pitchFamily="34" charset="0"/>
                <a:cs typeface="Arial" pitchFamily="34" charset="0"/>
              </a:rPr>
              <a:t>Lower power dissipation and generally greater energy efficiency.</a:t>
            </a:r>
          </a:p>
          <a:p>
            <a:pPr lvl="0"/>
            <a:r>
              <a:rPr lang="en-GB" sz="1400" dirty="0" smtClean="0">
                <a:latin typeface="Arial" pitchFamily="34" charset="0"/>
                <a:cs typeface="Arial" pitchFamily="34" charset="0"/>
              </a:rPr>
              <a:t>Higher reliability and greater physical ruggedness.</a:t>
            </a:r>
          </a:p>
          <a:p>
            <a:pPr lvl="0"/>
            <a:r>
              <a:rPr lang="en-GB" sz="1400" dirty="0" smtClean="0">
                <a:latin typeface="Arial" pitchFamily="34" charset="0"/>
                <a:cs typeface="Arial" pitchFamily="34" charset="0"/>
              </a:rPr>
              <a:t>Extremely long life. Some transistorized devices have been in service for more than 50 years.</a:t>
            </a:r>
          </a:p>
          <a:p>
            <a:pPr lvl="0"/>
            <a:r>
              <a:rPr lang="en-GB" sz="1400" dirty="0" smtClean="0">
                <a:latin typeface="Arial" pitchFamily="34" charset="0"/>
                <a:cs typeface="Arial" pitchFamily="34" charset="0"/>
              </a:rPr>
              <a:t>Complementary devices available, facilitating the design of </a:t>
            </a:r>
            <a:r>
              <a:rPr lang="en-GB" sz="1400" dirty="0" smtClean="0">
                <a:latin typeface="Arial" pitchFamily="34" charset="0"/>
                <a:cs typeface="Arial" pitchFamily="34" charset="0"/>
                <a:hlinkClick r:id="rId4" tooltip="Complementary-symmetry"/>
              </a:rPr>
              <a:t>complementary-symmetry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circuits, something not possible with vacuum tubes.</a:t>
            </a:r>
          </a:p>
          <a:p>
            <a:pPr lvl="0"/>
            <a:r>
              <a:rPr lang="en-GB" sz="1400" dirty="0" smtClean="0">
                <a:latin typeface="Arial" pitchFamily="34" charset="0"/>
                <a:cs typeface="Arial" pitchFamily="34" charset="0"/>
              </a:rPr>
              <a:t>Insensitivity to mechanical shock and vibration, thus avoiding the problem of </a:t>
            </a:r>
            <a:r>
              <a:rPr lang="en-GB" sz="1400" dirty="0" err="1" smtClean="0">
                <a:latin typeface="Arial" pitchFamily="34" charset="0"/>
                <a:cs typeface="Arial" pitchFamily="34" charset="0"/>
                <a:hlinkClick r:id="rId5" tooltip="Microphonics"/>
              </a:rPr>
              <a:t>microphonics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in audio applications.</a:t>
            </a:r>
          </a:p>
          <a:p>
            <a:pPr lvl="0"/>
            <a:endParaRPr lang="en-GB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1400" b="1" dirty="0" smtClean="0">
                <a:latin typeface="Arial" pitchFamily="34" charset="0"/>
                <a:cs typeface="Arial" pitchFamily="34" charset="0"/>
              </a:rPr>
              <a:t>[</a:t>
            </a:r>
            <a:r>
              <a:rPr lang="en-GB" sz="1400" b="1" dirty="0" smtClean="0">
                <a:latin typeface="Arial" pitchFamily="34" charset="0"/>
                <a:cs typeface="Arial" pitchFamily="34" charset="0"/>
                <a:hlinkClick r:id="rId6" tooltip="Edit section: Limitations"/>
              </a:rPr>
              <a:t>edit</a:t>
            </a:r>
            <a:r>
              <a:rPr lang="en-GB" sz="1400" b="1" dirty="0" smtClean="0">
                <a:latin typeface="Arial" pitchFamily="34" charset="0"/>
                <a:cs typeface="Arial" pitchFamily="34" charset="0"/>
              </a:rPr>
              <a:t>] Limitations</a:t>
            </a:r>
            <a:endParaRPr lang="en-GB" sz="1400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GB" sz="1400" dirty="0" smtClean="0">
                <a:latin typeface="Arial" pitchFamily="34" charset="0"/>
                <a:cs typeface="Arial" pitchFamily="34" charset="0"/>
              </a:rPr>
              <a:t>Silicon transistors typically do not operate at voltages higher than about 1000 </a:t>
            </a:r>
            <a:r>
              <a:rPr lang="en-GB" sz="1400" dirty="0" smtClean="0">
                <a:latin typeface="Arial" pitchFamily="34" charset="0"/>
                <a:cs typeface="Arial" pitchFamily="34" charset="0"/>
                <a:hlinkClick r:id="rId7" tooltip="Volts"/>
              </a:rPr>
              <a:t>volts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GB" sz="1400" dirty="0" err="1" smtClean="0">
                <a:latin typeface="Arial" pitchFamily="34" charset="0"/>
                <a:cs typeface="Arial" pitchFamily="34" charset="0"/>
                <a:hlinkClick r:id="rId8" tooltip="Silicon carbide"/>
              </a:rPr>
              <a:t>SiC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devices can be operated as high as 3000 volts). In contrast, vacuum tubes have been developed that can be operated at tens of thousands of volts.</a:t>
            </a:r>
          </a:p>
          <a:p>
            <a:pPr lvl="0"/>
            <a:r>
              <a:rPr lang="en-GB" sz="1400" dirty="0" smtClean="0">
                <a:latin typeface="Arial" pitchFamily="34" charset="0"/>
                <a:cs typeface="Arial" pitchFamily="34" charset="0"/>
              </a:rPr>
              <a:t>High-power, high-frequency operation, such as that used in over-the-air </a:t>
            </a:r>
            <a:r>
              <a:rPr lang="en-GB" sz="1400" dirty="0" smtClean="0">
                <a:latin typeface="Arial" pitchFamily="34" charset="0"/>
                <a:cs typeface="Arial" pitchFamily="34" charset="0"/>
                <a:hlinkClick r:id="rId9" tooltip="Television"/>
              </a:rPr>
              <a:t>television broadcasting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, is better achieved in vacuum tubes due to improved </a:t>
            </a:r>
            <a:r>
              <a:rPr lang="en-GB" sz="1400" dirty="0" smtClean="0">
                <a:latin typeface="Arial" pitchFamily="34" charset="0"/>
                <a:cs typeface="Arial" pitchFamily="34" charset="0"/>
                <a:hlinkClick r:id="rId10" tooltip="Electron mobility"/>
              </a:rPr>
              <a:t>electron mobility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in a vacuum.</a:t>
            </a:r>
          </a:p>
          <a:p>
            <a:pPr lvl="0"/>
            <a:r>
              <a:rPr lang="en-GB" sz="1400" dirty="0" smtClean="0">
                <a:latin typeface="Arial" pitchFamily="34" charset="0"/>
                <a:cs typeface="Arial" pitchFamily="34" charset="0"/>
              </a:rPr>
              <a:t>Silicon transistors are much more vulnerable than vacuum tubes to an </a:t>
            </a:r>
            <a:r>
              <a:rPr lang="en-GB" sz="1400" dirty="0" smtClean="0">
                <a:latin typeface="Arial" pitchFamily="34" charset="0"/>
                <a:cs typeface="Arial" pitchFamily="34" charset="0"/>
                <a:hlinkClick r:id="rId11" tooltip="Electromagnetic pulse"/>
              </a:rPr>
              <a:t>electromagnetic pulse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generated by a high-altitude </a:t>
            </a:r>
            <a:r>
              <a:rPr lang="en-GB" sz="1400" dirty="0" smtClean="0">
                <a:latin typeface="Arial" pitchFamily="34" charset="0"/>
                <a:cs typeface="Arial" pitchFamily="34" charset="0"/>
                <a:hlinkClick r:id="rId12" tooltip="Nuclear explosion"/>
              </a:rPr>
              <a:t>nuclear explosion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lvl="0"/>
            <a:r>
              <a:rPr lang="en-GB" sz="1400" dirty="0" smtClean="0">
                <a:latin typeface="Arial" pitchFamily="34" charset="0"/>
                <a:cs typeface="Arial" pitchFamily="34" charset="0"/>
              </a:rPr>
              <a:t>Silicon transistors when amplifying near the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saturation point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typically fail and create distortion. Vacuum tubes under the same stress conditions fail more gradually and do not generally create distortion.</a:t>
            </a:r>
          </a:p>
          <a:p>
            <a:pPr>
              <a:buNone/>
            </a:pPr>
            <a:r>
              <a:rPr lang="en-GB" sz="1400" dirty="0" smtClean="0">
                <a:latin typeface="Arial" pitchFamily="34" charset="0"/>
                <a:cs typeface="Arial" pitchFamily="34" charset="0"/>
              </a:rPr>
              <a:t> 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543</Words>
  <Application>Microsoft Office PowerPoint</Application>
  <PresentationFormat>On-screen Show (4:3)</PresentationFormat>
  <Paragraphs>152</Paragraphs>
  <Slides>42</Slides>
  <Notes>41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Slide 1</vt:lpstr>
      <vt:lpstr>Slide 2</vt:lpstr>
      <vt:lpstr>Computer chip -Microprocessor</vt:lpstr>
      <vt:lpstr>COMPARISON OF PENTODE AND TRANSISTOR CHARACTERISITCS</vt:lpstr>
      <vt:lpstr>SEMICONDUCTORS</vt:lpstr>
      <vt:lpstr>THE BIG BANG!</vt:lpstr>
      <vt:lpstr>Slide 7</vt:lpstr>
      <vt:lpstr>Slide 8</vt:lpstr>
      <vt:lpstr>THE PERIODIC TABLE OF ELEMENTS</vt:lpstr>
      <vt:lpstr>THE STRUCTURE OF THE ATOM</vt:lpstr>
      <vt:lpstr>CRYSTALS ARE MADE UP FROM LOTS OF ATOMS</vt:lpstr>
      <vt:lpstr>CRYSTALS</vt:lpstr>
      <vt:lpstr>GROWING SILICON CRYSTALS</vt:lpstr>
      <vt:lpstr>THE ATOM CORES</vt:lpstr>
      <vt:lpstr>Slide 15</vt:lpstr>
      <vt:lpstr>Energy Level 1.</vt:lpstr>
      <vt:lpstr>Energy Level 2.</vt:lpstr>
      <vt:lpstr>BAND GAP IN THE ENERGY LEVELS</vt:lpstr>
      <vt:lpstr>The Hydrogen Spectrum</vt:lpstr>
      <vt:lpstr>ELECTROMAGNETIC SPECTRUM</vt:lpstr>
      <vt:lpstr>Slide 21</vt:lpstr>
      <vt:lpstr>TRANSMISSION SPECTRUM OF SILICON</vt:lpstr>
      <vt:lpstr>Slide 23</vt:lpstr>
      <vt:lpstr>Slide 24</vt:lpstr>
      <vt:lpstr>PN JUNCTION</vt:lpstr>
      <vt:lpstr>PN DIODE CHARACTERISTICS</vt:lpstr>
      <vt:lpstr>BIPOLAR JUNCTION TRANSISTOR</vt:lpstr>
      <vt:lpstr>Slide 28</vt:lpstr>
      <vt:lpstr>Slide 29</vt:lpstr>
      <vt:lpstr>MANUFACTURE OF INTEGRATED CIRCUITS</vt:lpstr>
      <vt:lpstr>CIRCUITS PRINTED ON A SILICON WAFER</vt:lpstr>
      <vt:lpstr>TIME FOR A BREAK </vt:lpstr>
      <vt:lpstr>Slide 33</vt:lpstr>
      <vt:lpstr>Slide 34</vt:lpstr>
      <vt:lpstr>TRANSMISSION SPECTRA OF FOUR SEMICONDUCTORS</vt:lpstr>
      <vt:lpstr>Slide 36</vt:lpstr>
      <vt:lpstr>BAND GAP ENGINEERING</vt:lpstr>
      <vt:lpstr>III-V MOLECULAR BEAM EPITAXY</vt:lpstr>
      <vt:lpstr>GaN Laser Structure</vt:lpstr>
      <vt:lpstr>UV-LASER STRUCTURE</vt:lpstr>
      <vt:lpstr>Slide 41</vt:lpstr>
      <vt:lpstr>Comparison with vacuum tubes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SEMICONDUCTORS</dc:title>
  <dc:creator>Windows User</dc:creator>
  <cp:lastModifiedBy>Jo Livingston</cp:lastModifiedBy>
  <cp:revision>107</cp:revision>
  <dcterms:created xsi:type="dcterms:W3CDTF">2010-01-12T15:32:39Z</dcterms:created>
  <dcterms:modified xsi:type="dcterms:W3CDTF">2011-08-17T09:13:15Z</dcterms:modified>
</cp:coreProperties>
</file>